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jpeg" ContentType="image/jpeg"/>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6.xml.rels" ContentType="application/vnd.openxmlformats-package.relationships+xml"/>
  <Override PartName="/ppt/slides/_rels/slide20.xml.rels" ContentType="application/vnd.openxmlformats-package.relationships+xml"/>
  <Override PartName="/ppt/slides/_rels/slide18.xml.rels" ContentType="application/vnd.openxmlformats-package.relationships+xml"/>
  <Override PartName="/ppt/slides/_rels/slide3.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17.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presProps" Target="presProps.xml"/>
</Relationships>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rgbClr val="000000"/>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3724" t="0" r="0" b="0"/>
          <a:stretch/>
        </p:blipFill>
        <p:spPr>
          <a:xfrm>
            <a:off x="0" y="0"/>
            <a:ext cx="9143640" cy="5143320"/>
          </a:xfrm>
          <a:prstGeom prst="rect">
            <a:avLst/>
          </a:prstGeom>
          <a:noFill/>
          <a:ln w="0">
            <a:noFill/>
          </a:ln>
        </p:spPr>
      </p:pic>
      <p:sp>
        <p:nvSpPr>
          <p:cNvPr id="1" name="PlaceHolder 1"/>
          <p:cNvSpPr>
            <a:spLocks noGrp="1"/>
          </p:cNvSpPr>
          <p:nvPr>
            <p:ph type="title"/>
          </p:nvPr>
        </p:nvSpPr>
        <p:spPr>
          <a:xfrm>
            <a:off x="511920" y="490680"/>
            <a:ext cx="5024520" cy="1759320"/>
          </a:xfrm>
          <a:prstGeom prst="rect">
            <a:avLst/>
          </a:prstGeom>
          <a:noFill/>
          <a:ln w="0">
            <a:noFill/>
          </a:ln>
        </p:spPr>
        <p:txBody>
          <a:bodyPr lIns="91440" rIns="91440" tIns="91440" bIns="91440" anchor="b">
            <a:noAutofit/>
          </a:bodyPr>
          <a:p>
            <a:pPr indent="0">
              <a:buNone/>
            </a:pPr>
            <a:r>
              <a:rPr b="0" lang="fr-FR" sz="4800" strike="noStrike" u="none">
                <a:solidFill>
                  <a:schemeClr val="dk1"/>
                </a:solidFill>
                <a:effectLst/>
                <a:uFillTx/>
                <a:latin typeface="Arial"/>
              </a:rPr>
              <a:t>Click to edit the title text format</a:t>
            </a:r>
            <a:endParaRPr b="0" lang="fr-FR" sz="4800" strike="noStrike" u="none">
              <a:solidFill>
                <a:schemeClr val="dk1"/>
              </a:solidFill>
              <a:effectLst/>
              <a:uFillTx/>
              <a:latin typeface="Arial"/>
            </a:endParaRP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rgbClr val="000000"/>
        </a:solidFill>
      </p:bgPr>
    </p:bg>
    <p:spTree>
      <p:nvGrpSpPr>
        <p:cNvPr id="1" name=""/>
        <p:cNvGrpSpPr/>
        <p:nvPr/>
      </p:nvGrpSpPr>
      <p:grpSpPr>
        <a:xfrm>
          <a:off x="0" y="0"/>
          <a:ext cx="0" cy="0"/>
          <a:chOff x="0" y="0"/>
          <a:chExt cx="0" cy="0"/>
        </a:xfrm>
      </p:grpSpPr>
      <p:pic>
        <p:nvPicPr>
          <p:cNvPr id="28" name="Google Shape;92;p19" descr=""/>
          <p:cNvPicPr/>
          <p:nvPr/>
        </p:nvPicPr>
        <p:blipFill>
          <a:blip r:embed="rId2"/>
          <a:stretch/>
        </p:blipFill>
        <p:spPr>
          <a:xfrm flipH="1" rot="10800000">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rgbClr val="000000"/>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pic>
        <p:nvPicPr>
          <p:cNvPr id="38" name="Google Shape;111;p20" descr=""/>
          <p:cNvPicPr/>
          <p:nvPr/>
        </p:nvPicPr>
        <p:blipFill>
          <a:blip r:embed="rId2"/>
          <a:srcRect l="659" t="0" r="5106" b="5177"/>
          <a:stretch/>
        </p:blipFill>
        <p:spPr>
          <a:xfrm rot="10800000">
            <a:off x="56880" y="0"/>
            <a:ext cx="9087120" cy="5143320"/>
          </a:xfrm>
          <a:prstGeom prst="rect">
            <a:avLst/>
          </a:prstGeom>
          <a:noFill/>
          <a:ln w="0">
            <a:noFill/>
          </a:ln>
        </p:spPr>
      </p:pic>
      <p:pic>
        <p:nvPicPr>
          <p:cNvPr id="39" name="Google Shape;112;p20" descr=""/>
          <p:cNvPicPr/>
          <p:nvPr/>
        </p:nvPicPr>
        <p:blipFill>
          <a:blip r:embed="rId3"/>
          <a:srcRect l="73197" t="14242" r="0"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rgbClr val="000000"/>
        </a:solidFill>
      </p:bgPr>
    </p:bg>
    <p:spTree>
      <p:nvGrpSpPr>
        <p:cNvPr id="1" name=""/>
        <p:cNvGrpSpPr/>
        <p:nvPr/>
      </p:nvGrpSpPr>
      <p:grpSpPr>
        <a:xfrm>
          <a:off x="0" y="0"/>
          <a:ext cx="0" cy="0"/>
          <a:chOff x="0" y="0"/>
          <a:chExt cx="0" cy="0"/>
        </a:xfrm>
      </p:grpSpPr>
      <p:pic>
        <p:nvPicPr>
          <p:cNvPr id="41" name="Google Shape;14;p3" descr=""/>
          <p:cNvPicPr/>
          <p:nvPr/>
        </p:nvPicPr>
        <p:blipFill>
          <a:blip r:embed="rId2"/>
          <a:srcRect l="3735" t="0" r="0" b="0"/>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rIns="91440" tIns="91440" bIns="91440" anchor="b">
            <a:noAutofit/>
          </a:bodyPr>
          <a:p>
            <a:pPr indent="0">
              <a:buNone/>
            </a:pPr>
            <a:r>
              <a:rPr b="0" lang="fr-FR" sz="4600" strike="noStrike" u="none">
                <a:solidFill>
                  <a:schemeClr val="dk1"/>
                </a:solidFill>
                <a:effectLst/>
                <a:uFillTx/>
                <a:latin typeface="Arial"/>
              </a:rPr>
              <a:t>Click to edit the title text format</a:t>
            </a:r>
            <a:endParaRPr b="0" lang="fr-FR" sz="4600" strike="noStrike" u="none">
              <a:solidFill>
                <a:schemeClr val="dk1"/>
              </a:solidFill>
              <a:effectLst/>
              <a:uFillTx/>
              <a:latin typeface="Arial"/>
            </a:endParaRP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rIns="91440" tIns="91440" bIns="91440" anchor="ctr">
            <a:noAutofit/>
          </a:bodyPr>
          <a:p>
            <a:pPr indent="0" algn="ctr">
              <a:lnSpc>
                <a:spcPct val="100000"/>
              </a:lnSpc>
              <a:buNone/>
            </a:pPr>
            <a:r>
              <a:rPr b="0" lang="fr-FR" sz="6000" strike="noStrike" u="none">
                <a:solidFill>
                  <a:schemeClr val="dk1"/>
                </a:solidFill>
                <a:effectLst/>
                <a:uFillTx/>
                <a:latin typeface="Goldman"/>
                <a:ea typeface="Goldman"/>
              </a:rPr>
              <a:t>xx%</a:t>
            </a:r>
            <a:endParaRPr b="0" lang="fr-FR" sz="6000" strike="noStrike" u="non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rgbClr val="000000"/>
        </a:solidFill>
      </p:bgPr>
    </p:bg>
    <p:spTree>
      <p:nvGrpSpPr>
        <p:cNvPr id="1" name=""/>
        <p:cNvGrpSpPr/>
        <p:nvPr/>
      </p:nvGrpSpPr>
      <p:grpSpPr>
        <a:xfrm>
          <a:off x="0" y="0"/>
          <a:ext cx="0" cy="0"/>
          <a:chOff x="0" y="0"/>
          <a:chExt cx="0" cy="0"/>
        </a:xfrm>
      </p:grpSpPr>
      <p:pic>
        <p:nvPicPr>
          <p:cNvPr id="45" name="Google Shape;115;p21" descr=""/>
          <p:cNvPicPr/>
          <p:nvPr/>
        </p:nvPicPr>
        <p:blipFill>
          <a:blip r:embed="rId2"/>
          <a:srcRect l="-8567" t="0" r="12300" b="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rIns="91440" tIns="91440" bIns="91440" anchor="b">
            <a:noAutofit/>
          </a:bodyPr>
          <a:p>
            <a:pPr indent="0">
              <a:buNone/>
            </a:pPr>
            <a:r>
              <a:rPr b="0" lang="fr-FR" sz="5400" strike="noStrike" u="none">
                <a:solidFill>
                  <a:schemeClr val="dk1"/>
                </a:solidFill>
                <a:effectLst/>
                <a:uFillTx/>
                <a:latin typeface="Arial"/>
              </a:rPr>
              <a:t>Click to edit the title text format</a:t>
            </a:r>
            <a:endParaRPr b="0" lang="fr-FR" sz="5400" strike="noStrike" u="none">
              <a:solidFill>
                <a:schemeClr val="dk1"/>
              </a:solidFill>
              <a:effectLst/>
              <a:uFillTx/>
              <a:latin typeface="Arial"/>
            </a:endParaRPr>
          </a:p>
        </p:txBody>
      </p:sp>
      <p:sp>
        <p:nvSpPr>
          <p:cNvPr id="47" name="Google Shape;118;p21"/>
          <p:cNvSpPr/>
          <p:nvPr/>
        </p:nvSpPr>
        <p:spPr>
          <a:xfrm>
            <a:off x="5766840" y="3377160"/>
            <a:ext cx="2976840" cy="55584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000" strike="noStrike" u="none">
                <a:solidFill>
                  <a:schemeClr val="dk1"/>
                </a:solidFill>
                <a:effectLst/>
                <a:uFillTx/>
                <a:latin typeface="Open Sans"/>
                <a:ea typeface="Open Sans"/>
              </a:rPr>
              <a:t>CREDITS:</a:t>
            </a:r>
            <a:r>
              <a:rPr b="0" lang="en" sz="1000" strike="noStrike" u="none">
                <a:solidFill>
                  <a:schemeClr val="dk1"/>
                </a:solidFill>
                <a:effectLst/>
                <a:uFillTx/>
                <a:latin typeface="Open Sans"/>
                <a:ea typeface="Open Sans"/>
              </a:rPr>
              <a:t> This presentation template was created by </a:t>
            </a:r>
            <a:r>
              <a:rPr b="1" lang="en" sz="1000" strike="noStrike" u="sng">
                <a:solidFill>
                  <a:schemeClr val="dk1"/>
                </a:solidFill>
                <a:effectLst/>
                <a:uFillTx/>
                <a:latin typeface="Open Sans"/>
                <a:ea typeface="Open Sans"/>
                <a:hlinkClick r:id="rId3"/>
              </a:rPr>
              <a:t>Slidesgo</a:t>
            </a:r>
            <a:r>
              <a:rPr b="0" lang="en" sz="1000" strike="noStrike" u="none">
                <a:solidFill>
                  <a:schemeClr val="dk1"/>
                </a:solidFill>
                <a:effectLst/>
                <a:uFillTx/>
                <a:latin typeface="Open Sans"/>
                <a:ea typeface="Open Sans"/>
              </a:rPr>
              <a:t>, and includes icons, infographics &amp; images by </a:t>
            </a:r>
            <a:r>
              <a:rPr b="1" lang="en" sz="1000" strike="noStrike" u="sng">
                <a:solidFill>
                  <a:schemeClr val="dk1"/>
                </a:solidFill>
                <a:effectLst/>
                <a:uFillTx/>
                <a:latin typeface="Open Sans"/>
                <a:ea typeface="Open Sans"/>
                <a:hlinkClick r:id="rId4"/>
              </a:rPr>
              <a:t>Freepik</a:t>
            </a:r>
            <a:r>
              <a:rPr b="0" lang="en" sz="1000" strike="noStrike" u="none">
                <a:solidFill>
                  <a:schemeClr val="dk1"/>
                </a:solidFill>
                <a:effectLst/>
                <a:uFillTx/>
                <a:latin typeface="Open Sans"/>
                <a:ea typeface="Open Sans"/>
              </a:rPr>
              <a:t> </a:t>
            </a:r>
            <a:endParaRPr b="0" lang="en-US" sz="1000" strike="noStrike" u="none">
              <a:solidFill>
                <a:srgbClr val="ffffff"/>
              </a:solidFill>
              <a:effectLst/>
              <a:uFillTx/>
              <a:latin typeface="OpenSymbo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pic>
        <p:nvPicPr>
          <p:cNvPr id="48" name="Google Shape;20;p4" descr=""/>
          <p:cNvPicPr/>
          <p:nvPr/>
        </p:nvPicPr>
        <p:blipFill>
          <a:blip r:embed="rId2"/>
          <a:srcRect l="0" t="-7978" r="0" b="7978"/>
          <a:stretch/>
        </p:blipFill>
        <p:spPr>
          <a:xfrm flipH="1" rot="10800000">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descr=""/>
            <p:cNvPicPr/>
            <p:nvPr/>
          </p:nvPicPr>
          <p:blipFill>
            <a:blip r:embed="rId2"/>
            <a:srcRect l="734" t="14280" r="5031" b="-9100"/>
            <a:stretch/>
          </p:blipFill>
          <p:spPr>
            <a:xfrm flipH="1" rot="10800000">
              <a:off x="0" y="0"/>
              <a:ext cx="9087120" cy="5143320"/>
            </a:xfrm>
            <a:prstGeom prst="rect">
              <a:avLst/>
            </a:prstGeom>
            <a:noFill/>
            <a:ln w="0">
              <a:noFill/>
            </a:ln>
          </p:spPr>
        </p:pic>
        <p:pic>
          <p:nvPicPr>
            <p:cNvPr id="53" name="Google Shape;26;p5" descr=""/>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rIns="90000" tIns="45000" bIns="45000" anchor="t">
            <a:normAutofit fontScale="92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pic>
        <p:nvPicPr>
          <p:cNvPr id="56" name="Google Shape;34;p6" descr=""/>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rgbClr val="000000"/>
        </a:solidFill>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trike="noStrike" u="none">
                <a:solidFill>
                  <a:schemeClr val="accent1"/>
                </a:solidFill>
                <a:effectLst/>
                <a:uFillTx/>
                <a:latin typeface="Goldman"/>
                <a:ea typeface="Goldman"/>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rgbClr val="000000"/>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rgbClr val="000000"/>
        </a:solidFill>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rgbClr val="000000"/>
        </a:solidFill>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rIns="91440" tIns="91440" bIns="91440" anchor="ctr">
            <a:noAutofit/>
          </a:bodyPr>
          <a:p>
            <a:pPr indent="0">
              <a:buNone/>
            </a:pPr>
            <a:r>
              <a:rPr b="0" lang="fr-FR" sz="1200" strike="noStrike" u="none">
                <a:solidFill>
                  <a:schemeClr val="dk1"/>
                </a:solidFill>
                <a:effectLst/>
                <a:uFillTx/>
                <a:latin typeface="Arial"/>
              </a:rPr>
              <a:t>Click to edit the title text format</a:t>
            </a:r>
            <a:endParaRPr b="0" lang="fr-FR" sz="1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rgbClr val="000000"/>
        </a:solidFill>
      </p:bgPr>
    </p:bg>
    <p:spTree>
      <p:nvGrpSpPr>
        <p:cNvPr id="1" name=""/>
        <p:cNvGrpSpPr/>
        <p:nvPr/>
      </p:nvGrpSpPr>
      <p:grpSpPr>
        <a:xfrm>
          <a:off x="0" y="0"/>
          <a:ext cx="0" cy="0"/>
          <a:chOff x="0" y="0"/>
          <a:chExt cx="0" cy="0"/>
        </a:xfrm>
      </p:grpSpPr>
      <p:pic>
        <p:nvPicPr>
          <p:cNvPr id="4" name="Google Shape;54;p13" descr=""/>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rgbClr val="000000"/>
        </a:solidFill>
      </p:bgPr>
    </p:bg>
    <p:spTree>
      <p:nvGrpSpPr>
        <p:cNvPr id="1" name=""/>
        <p:cNvGrpSpPr/>
        <p:nvPr/>
      </p:nvGrpSpPr>
      <p:grpSpPr>
        <a:xfrm>
          <a:off x="0" y="0"/>
          <a:ext cx="0" cy="0"/>
          <a:chOff x="0" y="0"/>
          <a:chExt cx="0" cy="0"/>
        </a:xfrm>
      </p:grpSpPr>
      <p:pic>
        <p:nvPicPr>
          <p:cNvPr id="11" name="Google Shape;67;p14" descr=""/>
          <p:cNvPicPr/>
          <p:nvPr/>
        </p:nvPicPr>
        <p:blipFill>
          <a:blip r:embed="rId2"/>
          <a:srcRect l="616" t="0" r="0" b="0"/>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rIns="91440" tIns="91440" bIns="91440" anchor="t">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rgbClr val="000000"/>
        </a:solidFill>
      </p:bgPr>
    </p:bg>
    <p:spTree>
      <p:nvGrpSpPr>
        <p:cNvPr id="1" name=""/>
        <p:cNvGrpSpPr/>
        <p:nvPr/>
      </p:nvGrpSpPr>
      <p:grpSpPr>
        <a:xfrm>
          <a:off x="0" y="0"/>
          <a:ext cx="0" cy="0"/>
          <a:chOff x="0" y="0"/>
          <a:chExt cx="0" cy="0"/>
        </a:xfrm>
      </p:grpSpPr>
      <p:pic>
        <p:nvPicPr>
          <p:cNvPr id="14" name="Google Shape;71;p15" descr=""/>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rIns="90000" tIns="45000" bIns="45000" anchor="t">
            <a:normAutofit fontScale="70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rgbClr val="000000"/>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19" name="Google Shape;77;p16" descr=""/>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descr=""/>
          <p:cNvPicPr/>
          <p:nvPr/>
        </p:nvPicPr>
        <p:blipFill>
          <a:blip r:embed="rId3"/>
          <a:srcRect l="72344" t="25162" r="853" b="22599"/>
          <a:stretch/>
        </p:blipFill>
        <p:spPr>
          <a:xfrm>
            <a:off x="6694200" y="0"/>
            <a:ext cx="2449440" cy="2585880"/>
          </a:xfrm>
          <a:prstGeom prst="rect">
            <a:avLst/>
          </a:prstGeom>
          <a:noFill/>
          <a:ln w="0">
            <a:noFill/>
          </a:ln>
        </p:spPr>
      </p:pic>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bg>
      <p:bgPr>
        <a:solidFill>
          <a:srgbClr val="000000"/>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22" name="Google Shape;81;p17" descr=""/>
          <p:cNvPicPr/>
          <p:nvPr/>
        </p:nvPicPr>
        <p:blipFill>
          <a:blip r:embed="rId2"/>
          <a:srcRect l="-24476" t="2369" r="24476" b="-2369"/>
          <a:stretch/>
        </p:blipFill>
        <p:spPr>
          <a:xfrm>
            <a:off x="0" y="0"/>
            <a:ext cx="9143640" cy="4951080"/>
          </a:xfrm>
          <a:prstGeom prst="rect">
            <a:avLst/>
          </a:prstGeom>
          <a:noFill/>
          <a:ln w="0">
            <a:noFill/>
          </a:ln>
        </p:spPr>
      </p:pic>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rgbClr val="000000"/>
        </a:solidFill>
      </p:bgPr>
    </p:bg>
    <p:spTree>
      <p:nvGrpSpPr>
        <p:cNvPr id="1" name=""/>
        <p:cNvGrpSpPr/>
        <p:nvPr/>
      </p:nvGrpSpPr>
      <p:grpSpPr>
        <a:xfrm>
          <a:off x="0" y="0"/>
          <a:ext cx="0" cy="0"/>
          <a:chOff x="0" y="0"/>
          <a:chExt cx="0" cy="0"/>
        </a:xfrm>
      </p:grpSpPr>
      <p:pic>
        <p:nvPicPr>
          <p:cNvPr id="23" name="Google Shape;83;p18" descr=""/>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Google Shape;136;p28" descr=""/>
          <p:cNvPicPr/>
          <p:nvPr/>
        </p:nvPicPr>
        <p:blipFill>
          <a:blip r:embed="rId1"/>
          <a:srcRect l="2427" t="14808" r="2427" b="3823"/>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514440" y="495360"/>
            <a:ext cx="5028840" cy="1761840"/>
          </a:xfrm>
          <a:prstGeom prst="rect">
            <a:avLst/>
          </a:prstGeom>
          <a:noFill/>
          <a:ln w="0">
            <a:noFill/>
          </a:ln>
        </p:spPr>
        <p:txBody>
          <a:bodyPr lIns="91440" rIns="91440" tIns="91440" bIns="91440" anchor="b">
            <a:normAutofit/>
          </a:bodyPr>
          <a:p>
            <a:pPr indent="0">
              <a:lnSpc>
                <a:spcPct val="100000"/>
              </a:lnSpc>
              <a:buNone/>
              <a:tabLst>
                <a:tab algn="l" pos="0"/>
              </a:tabLst>
            </a:pPr>
            <a:r>
              <a:rPr b="0" lang="fr-FR" sz="4800" strike="noStrike" u="none">
                <a:solidFill>
                  <a:schemeClr val="dk1"/>
                </a:solidFill>
                <a:effectLst/>
                <a:uFillTx/>
                <a:latin typeface="Goldman"/>
                <a:ea typeface="Goldman"/>
              </a:rPr>
              <a:t>AI Job Trends Analysis</a:t>
            </a:r>
            <a:endParaRPr b="0" lang="fr-FR" sz="4800" strike="noStrike" u="none">
              <a:solidFill>
                <a:schemeClr val="dk1"/>
              </a:solidFill>
              <a:effectLst/>
              <a:uFillTx/>
              <a:latin typeface="Arial"/>
            </a:endParaRPr>
          </a:p>
        </p:txBody>
      </p:sp>
      <p:sp>
        <p:nvSpPr>
          <p:cNvPr id="72" name="PlaceHolder 2"/>
          <p:cNvSpPr>
            <a:spLocks noGrp="1"/>
          </p:cNvSpPr>
          <p:nvPr>
            <p:ph type="subTitle"/>
          </p:nvPr>
        </p:nvSpPr>
        <p:spPr>
          <a:xfrm>
            <a:off x="514440" y="4095720"/>
            <a:ext cx="2409480" cy="561600"/>
          </a:xfrm>
          <a:prstGeom prst="rect">
            <a:avLst/>
          </a:prstGeom>
          <a:noFill/>
          <a:ln w="0">
            <a:noFill/>
          </a:ln>
        </p:spPr>
        <p:txBody>
          <a:bodyPr lIns="91440" rIns="91440" tIns="91440" bIns="91440" anchor="t">
            <a:normAutofit fontScale="85000" lnSpcReduction="19999"/>
          </a:bodyPr>
          <a:p>
            <a:pPr indent="0">
              <a:lnSpc>
                <a:spcPct val="100000"/>
              </a:lnSpc>
              <a:buNone/>
              <a:tabLst>
                <a:tab algn="l" pos="0"/>
              </a:tabLst>
            </a:pPr>
            <a:r>
              <a:rPr b="0" lang="en-US" sz="1600" strike="noStrike" u="none">
                <a:solidFill>
                  <a:schemeClr val="dk1"/>
                </a:solidFill>
                <a:effectLst/>
                <a:uFillTx/>
                <a:latin typeface="Albert Sans"/>
                <a:ea typeface="Albert Sans"/>
              </a:rPr>
              <a:t>A Data-Driven Approach to Understanding the Future of Work</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3"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Handling Class Imbalance with SMOTE</a:t>
            </a:r>
            <a:endParaRPr b="0" lang="fr-FR" sz="3000" strike="noStrike" u="none">
              <a:solidFill>
                <a:schemeClr val="dk1"/>
              </a:solidFill>
              <a:effectLst/>
              <a:uFillTx/>
              <a:latin typeface="Arial"/>
            </a:endParaRPr>
          </a:p>
        </p:txBody>
      </p:sp>
      <p:sp>
        <p:nvSpPr>
          <p:cNvPr id="94"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The `High_Automation_Risk` class is underrepresented, leading to biased models. SMOTE (Synthetic Minority Over-sampling Technique) generates synthetic minority class samples by interpolating between existing ones. This balances the training data, allowing models to better learn characteristics of high-risk jobs and improve prediction accuracy for this critical segment.</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96"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Models and Evaluation</a:t>
            </a:r>
            <a:endParaRPr b="0" lang="fr-FR" sz="4600" strike="noStrike" u="none">
              <a:solidFill>
                <a:schemeClr val="dk1"/>
              </a:solidFill>
              <a:effectLst/>
              <a:uFillTx/>
              <a:latin typeface="Arial"/>
            </a:endParaRPr>
          </a:p>
        </p:txBody>
      </p:sp>
      <p:sp>
        <p:nvSpPr>
          <p:cNvPr id="97"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03</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Classification Models Explored</a:t>
            </a:r>
            <a:endParaRPr b="0" lang="fr-FR" sz="4000" strike="noStrike" u="none">
              <a:solidFill>
                <a:schemeClr val="dk1"/>
              </a:solidFill>
              <a:effectLst/>
              <a:uFillTx/>
              <a:latin typeface="Arial"/>
            </a:endParaRPr>
          </a:p>
        </p:txBody>
      </p:sp>
      <p:sp>
        <p:nvSpPr>
          <p:cNvPr id="99"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We tested multiple predictive models to classify jobs at high automation risk. These include Decision Trees for interpretability, Random Forests to reduce overfitting, Neural Networks for capturing complex patterns, and gradient boosting frameworks like XGBoost and LightGBM for high accuracy and efficiency.</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Key Evaluation Metrics: F1-score and Recall</a:t>
            </a:r>
            <a:endParaRPr b="0" lang="fr-FR" sz="4000" strike="noStrike" u="none">
              <a:solidFill>
                <a:schemeClr val="dk1"/>
              </a:solidFill>
              <a:effectLst/>
              <a:uFillTx/>
              <a:latin typeface="Arial"/>
            </a:endParaRPr>
          </a:p>
        </p:txBody>
      </p:sp>
      <p:sp>
        <p:nvSpPr>
          <p:cNvPr id="101"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Accuracy alone is insufficient for imbalanced data. F1-score, the harmonic mean of precision and recall, balances false positives and negatives. Recall measures how well the model identifies actual high-risk jobs. High recall is crucial to minimize overlooked vulnerable jobs and enable timely intervention.</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Model Performance Comparison and ROC Analysis</a:t>
            </a:r>
            <a:endParaRPr b="0" lang="fr-FR" sz="3000" strike="noStrike" u="none">
              <a:solidFill>
                <a:schemeClr val="dk1"/>
              </a:solidFill>
              <a:effectLst/>
              <a:uFillTx/>
              <a:latin typeface="Arial"/>
            </a:endParaRPr>
          </a:p>
        </p:txBody>
      </p:sp>
      <p:sp>
        <p:nvSpPr>
          <p:cNvPr id="103"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Model F1-scores were compared to identify the best performer balancing precision and recall. ROC curves plotted true positive rate against false positive rate, with AUC summarizing performance. Models with curves near the top-left and higher AUC values show superior discrimination between classes.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105"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Insights and Recommendations</a:t>
            </a:r>
            <a:endParaRPr b="0" lang="fr-FR" sz="4600" strike="noStrike" u="none">
              <a:solidFill>
                <a:schemeClr val="dk1"/>
              </a:solidFill>
              <a:effectLst/>
              <a:uFillTx/>
              <a:latin typeface="Arial"/>
            </a:endParaRPr>
          </a:p>
        </p:txBody>
      </p:sp>
      <p:sp>
        <p:nvSpPr>
          <p:cNvPr id="106"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04</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Feature Importance Analysis</a:t>
            </a:r>
            <a:endParaRPr b="0" lang="fr-FR" sz="4000" strike="noStrike" u="none">
              <a:solidFill>
                <a:schemeClr val="dk1"/>
              </a:solidFill>
              <a:effectLst/>
              <a:uFillTx/>
              <a:latin typeface="Arial"/>
            </a:endParaRPr>
          </a:p>
        </p:txBody>
      </p:sp>
      <p:sp>
        <p:nvSpPr>
          <p:cNvPr id="108"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The top 10 influential features from the best classifier reveal key factors impacting job automation risk. These include experience, job growth projections, and specific terms from job titles. Understanding these drivers helps stakeholders focus on relevant skills and job characteristics.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Model Interpretability: Decision Tree Example</a:t>
            </a:r>
            <a:endParaRPr b="0" lang="fr-FR" sz="4000" strike="noStrike" u="none">
              <a:solidFill>
                <a:schemeClr val="dk1"/>
              </a:solidFill>
              <a:effectLst/>
              <a:uFillTx/>
              <a:latin typeface="Arial"/>
            </a:endParaRPr>
          </a:p>
        </p:txBody>
      </p:sp>
      <p:sp>
        <p:nvSpPr>
          <p:cNvPr id="11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Decision Trees provide a clear decision path for classification, showing how feature thresholds lead to risk categorization. This transparency aids understanding why certain jobs are labeled high risk, building trust and enabling targeted strategies for at-risk roles.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Conclusions and Actionable Recommendations</a:t>
            </a:r>
            <a:endParaRPr b="0" lang="fr-FR" sz="3000" strike="noStrike" u="none">
              <a:solidFill>
                <a:schemeClr val="dk1"/>
              </a:solidFill>
              <a:effectLst/>
              <a:uFillTx/>
              <a:latin typeface="Arial"/>
            </a:endParaRPr>
          </a:p>
        </p:txBody>
      </p:sp>
      <p:sp>
        <p:nvSpPr>
          <p:cNvPr id="112"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We successfully identified key factors impacting automation risk and predicted vulnerable jobs effectively after addressing class imbalance. Individuals should upskill in resilient areas. Educators must tailor curricula for future demands, and businesses should invest in workforce reskilling to adapt to AI-driven changes.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Conclusions</a:t>
            </a:r>
            <a:endParaRPr b="0" lang="fr-FR" sz="4000" strike="noStrike" u="none">
              <a:solidFill>
                <a:schemeClr val="dk1"/>
              </a:solidFill>
              <a:effectLst/>
              <a:uFillTx/>
              <a:latin typeface="Arial"/>
            </a:endParaRPr>
          </a:p>
        </p:txBody>
      </p:sp>
      <p:sp>
        <p:nvSpPr>
          <p:cNvPr id="114"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This study demonstrates effective methods to predict job automation risk using advanced machine learning techniques. Addressing data imbalance with SMOTE and evaluating with balanced metrics ensures reliable identification of vulnerable jobs. These insights guide strategic decisions for individuals, policymakers, and businesses preparing for AI’s workforce impact.</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Introduction</a:t>
            </a:r>
            <a:endParaRPr b="0" lang="fr-FR" sz="4000" strike="noStrike" u="none">
              <a:solidFill>
                <a:schemeClr val="dk1"/>
              </a:solidFill>
              <a:effectLst/>
              <a:uFillTx/>
              <a:latin typeface="Arial"/>
            </a:endParaRPr>
          </a:p>
        </p:txBody>
      </p:sp>
      <p:sp>
        <p:nvSpPr>
          <p:cNvPr id="74"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This presentation analyzes the impact of AI on the job market. We focus on predicting job automation risk and median salaries, using machine learning techniques on publicly available job data. The goal is to provide insights for individuals, educators, and businesses to navigate the future work landscape.</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PlaceHolder 1"/>
          <p:cNvSpPr>
            <a:spLocks noGrp="1"/>
          </p:cNvSpPr>
          <p:nvPr>
            <p:ph type="title"/>
          </p:nvPr>
        </p:nvSpPr>
        <p:spPr>
          <a:xfrm>
            <a:off x="561960" y="504720"/>
            <a:ext cx="5086080" cy="1056960"/>
          </a:xfrm>
          <a:prstGeom prst="rect">
            <a:avLst/>
          </a:prstGeom>
          <a:noFill/>
          <a:ln w="0">
            <a:noFill/>
          </a:ln>
        </p:spPr>
        <p:txBody>
          <a:bodyPr lIns="91440" rIns="91440" tIns="91440" bIns="91440" anchor="b">
            <a:normAutofit/>
          </a:bodyPr>
          <a:p>
            <a:pPr indent="0">
              <a:lnSpc>
                <a:spcPct val="100000"/>
              </a:lnSpc>
              <a:buNone/>
              <a:tabLst>
                <a:tab algn="l" pos="0"/>
              </a:tabLst>
            </a:pPr>
            <a:r>
              <a:rPr b="0" lang="fr-FR" sz="5400" strike="noStrike" u="none">
                <a:solidFill>
                  <a:schemeClr val="dk1"/>
                </a:solidFill>
                <a:effectLst/>
                <a:uFillTx/>
                <a:latin typeface="Goldman"/>
                <a:ea typeface="Goldman"/>
              </a:rPr>
              <a:t>Thank you!</a:t>
            </a:r>
            <a:endParaRPr b="0" lang="fr-FR" sz="5400" strike="noStrike" u="none">
              <a:solidFill>
                <a:schemeClr val="dk1"/>
              </a:solidFill>
              <a:effectLst/>
              <a:uFillTx/>
              <a:latin typeface="Arial"/>
            </a:endParaRPr>
          </a:p>
        </p:txBody>
      </p:sp>
      <p:sp>
        <p:nvSpPr>
          <p:cNvPr id="116" name="PlaceHolder 2"/>
          <p:cNvSpPr>
            <a:spLocks noGrp="1"/>
          </p:cNvSpPr>
          <p:nvPr>
            <p:ph type="subTitle"/>
          </p:nvPr>
        </p:nvSpPr>
        <p:spPr>
          <a:xfrm>
            <a:off x="561960" y="1562040"/>
            <a:ext cx="4447800" cy="1228320"/>
          </a:xfrm>
          <a:prstGeom prst="rect">
            <a:avLst/>
          </a:prstGeom>
          <a:noFill/>
          <a:ln w="0">
            <a:noFill/>
          </a:ln>
        </p:spPr>
        <p:txBody>
          <a:bodyPr lIns="91440" rIns="91440" tIns="91440" bIns="91440" anchor="t">
            <a:normAutofit/>
          </a:bodyPr>
          <a:p>
            <a:pPr indent="0">
              <a:lnSpc>
                <a:spcPct val="100000"/>
              </a:lnSpc>
              <a:buNone/>
              <a:tabLst>
                <a:tab algn="l" pos="0"/>
              </a:tabLst>
            </a:pPr>
            <a:r>
              <a:rPr b="0" lang="en-US" sz="1200" strike="noStrike" u="none">
                <a:solidFill>
                  <a:schemeClr val="dk1"/>
                </a:solidFill>
                <a:effectLst/>
                <a:uFillTx/>
                <a:latin typeface="Albert Sans"/>
                <a:ea typeface="Albert Sans"/>
              </a:rPr>
              <a:t>Do you have any questions?</a:t>
            </a:r>
            <a:endParaRPr b="0" lang="en-US" sz="1200" strike="noStrike" u="none">
              <a:solidFill>
                <a:srgbClr val="ffffff"/>
              </a:solidFill>
              <a:effectLst/>
              <a:uFillTx/>
              <a:latin typeface="OpenSymbol"/>
            </a:endParaRPr>
          </a:p>
        </p:txBody>
      </p:sp>
      <p:grpSp>
        <p:nvGrpSpPr>
          <p:cNvPr id="117" name="Google Shape;303;p41"/>
          <p:cNvGrpSpPr/>
          <p:nvPr/>
        </p:nvGrpSpPr>
        <p:grpSpPr>
          <a:xfrm>
            <a:off x="7415280" y="4388040"/>
            <a:ext cx="275760" cy="275760"/>
            <a:chOff x="7415280" y="4388040"/>
            <a:chExt cx="275760" cy="275760"/>
          </a:xfrm>
        </p:grpSpPr>
        <p:sp>
          <p:nvSpPr>
            <p:cNvPr id="118" name="Google Shape;304;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19" name="Google Shape;305;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0" name="Google Shape;306;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21" name="Google Shape;307;p41"/>
          <p:cNvGrpSpPr/>
          <p:nvPr/>
        </p:nvGrpSpPr>
        <p:grpSpPr>
          <a:xfrm>
            <a:off x="7901640" y="4406760"/>
            <a:ext cx="266400" cy="237960"/>
            <a:chOff x="7901640" y="4406760"/>
            <a:chExt cx="266400" cy="237960"/>
          </a:xfrm>
        </p:grpSpPr>
        <p:sp>
          <p:nvSpPr>
            <p:cNvPr id="122" name="Google Shape;308;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3" name="Google Shape;309;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4" name="Google Shape;310;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25" name="Google Shape;311;p41"/>
          <p:cNvSpPr/>
          <p:nvPr/>
        </p:nvSpPr>
        <p:spPr>
          <a:xfrm>
            <a:off x="5581800" y="4000680"/>
            <a:ext cx="3085920" cy="256680"/>
          </a:xfrm>
          <a:prstGeom prst="rect">
            <a:avLst/>
          </a:prstGeom>
          <a:noFill/>
          <a:ln w="0">
            <a:noFill/>
          </a:ln>
        </p:spPr>
        <p:style>
          <a:lnRef idx="0"/>
          <a:fillRef idx="0"/>
          <a:effectRef idx="0"/>
          <a:fontRef idx="minor"/>
        </p:style>
        <p:txBody>
          <a:bodyPr lIns="0" rIns="0" tIns="0" bIns="0" anchor="t">
            <a:normAutofit lnSpcReduction="9999"/>
          </a:bodyPr>
          <a:p>
            <a:pPr algn="r" defTabSz="914400">
              <a:lnSpc>
                <a:spcPct val="100000"/>
              </a:lnSpc>
              <a:tabLst>
                <a:tab algn="l" pos="0"/>
              </a:tabLst>
            </a:pPr>
            <a:r>
              <a:rPr b="0" lang="fr-FR" sz="1800" strike="noStrike" u="none">
                <a:solidFill>
                  <a:schemeClr val="dk1"/>
                </a:solidFill>
                <a:effectLst/>
                <a:uFillTx/>
                <a:latin typeface="Arial"/>
              </a:rPr>
              <a:t>+00 000 000 000</a:t>
            </a:r>
            <a:endParaRPr b="0" lang="en-US" sz="1800" strike="noStrike" u="none">
              <a:solidFill>
                <a:srgbClr val="ffffff"/>
              </a:solidFill>
              <a:effectLst/>
              <a:uFillTx/>
              <a:latin typeface="OpenSymbol"/>
            </a:endParaRPr>
          </a:p>
        </p:txBody>
      </p:sp>
      <p:sp>
        <p:nvSpPr>
          <p:cNvPr id="126" name="Google Shape;312;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5" name="Google Shape;174;p32" descr=""/>
          <p:cNvPicPr/>
          <p:nvPr/>
        </p:nvPicPr>
        <p:blipFill>
          <a:blip r:embed="rId1"/>
          <a:stretch/>
        </p:blipFill>
        <p:spPr>
          <a:xfrm flipH="1">
            <a:off x="5195520" y="1507320"/>
            <a:ext cx="3948480" cy="2973240"/>
          </a:xfrm>
          <a:prstGeom prst="rect">
            <a:avLst/>
          </a:prstGeom>
          <a:noFill/>
          <a:ln w="0">
            <a:noFill/>
          </a:ln>
        </p:spPr>
      </p:pic>
      <p:sp>
        <p:nvSpPr>
          <p:cNvPr id="76"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77"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a:bodyPr>
          <a:p>
            <a:pPr indent="0">
              <a:lnSpc>
                <a:spcPct val="100000"/>
              </a:lnSpc>
              <a:buNone/>
              <a:tabLst>
                <a:tab algn="l" pos="0"/>
              </a:tabLst>
            </a:pPr>
            <a:r>
              <a:rPr b="0" lang="fr-FR" sz="4600" strike="noStrike" u="none">
                <a:solidFill>
                  <a:schemeClr val="dk1"/>
                </a:solidFill>
                <a:effectLst/>
                <a:uFillTx/>
                <a:latin typeface="Goldman"/>
                <a:ea typeface="Goldman"/>
              </a:rPr>
              <a:t>Project Overview</a:t>
            </a:r>
            <a:endParaRPr b="0" lang="fr-FR" sz="4600" strike="noStrike" u="none">
              <a:solidFill>
                <a:schemeClr val="dk1"/>
              </a:solidFill>
              <a:effectLst/>
              <a:uFillTx/>
              <a:latin typeface="Arial"/>
            </a:endParaRPr>
          </a:p>
        </p:txBody>
      </p:sp>
      <p:sp>
        <p:nvSpPr>
          <p:cNvPr id="78"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01</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Objectives and Key Questions</a:t>
            </a:r>
            <a:endParaRPr b="0" lang="fr-FR" sz="4000" strike="noStrike" u="none">
              <a:solidFill>
                <a:schemeClr val="dk1"/>
              </a:solidFill>
              <a:effectLst/>
              <a:uFillTx/>
              <a:latin typeface="Arial"/>
            </a:endParaRPr>
          </a:p>
        </p:txBody>
      </p:sp>
      <p:sp>
        <p:nvSpPr>
          <p:cNvPr id="8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The project aims to predict which jobs have high automation risk and estimate median salaries. Key questions include identifying vulnerable jobs and factors affecting AI-related salaries. This informs career, education, and business strategies.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Dataset Description</a:t>
            </a:r>
            <a:endParaRPr b="0" lang="fr-FR" sz="4000" strike="noStrike" u="none">
              <a:solidFill>
                <a:schemeClr val="dk1"/>
              </a:solidFill>
              <a:effectLst/>
              <a:uFillTx/>
              <a:latin typeface="Arial"/>
            </a:endParaRPr>
          </a:p>
        </p:txBody>
      </p:sp>
      <p:sp>
        <p:nvSpPr>
          <p:cNvPr id="8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The dataset includes job titles, locations, salaries, experience requirements, remote work ratios, automation risk percentages, job openings in 2024 and projections for 2030, AI impact level, and required education. Initial data required cleaning.</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3" name="Google Shape;167;p31" descr=""/>
          <p:cNvPicPr/>
          <p:nvPr/>
        </p:nvPicPr>
        <p:blipFill>
          <a:blip r:embed="rId1"/>
          <a:srcRect l="30803" t="0" r="32940" b="0"/>
          <a:stretch/>
        </p:blipFill>
        <p:spPr>
          <a:xfrm>
            <a:off x="0" y="0"/>
            <a:ext cx="2969640" cy="5142960"/>
          </a:xfrm>
          <a:prstGeom prst="rect">
            <a:avLst/>
          </a:prstGeom>
          <a:noFill/>
          <a:ln w="0">
            <a:noFill/>
          </a:ln>
        </p:spPr>
      </p:pic>
      <p:sp>
        <p:nvSpPr>
          <p:cNvPr id="84"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Importance and Impact</a:t>
            </a:r>
            <a:endParaRPr b="0" lang="fr-FR" sz="3000" strike="noStrike" u="none">
              <a:solidFill>
                <a:schemeClr val="dk1"/>
              </a:solidFill>
              <a:effectLst/>
              <a:uFillTx/>
              <a:latin typeface="Arial"/>
            </a:endParaRPr>
          </a:p>
        </p:txBody>
      </p:sp>
      <p:sp>
        <p:nvSpPr>
          <p:cNvPr id="85"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Understanding automation risk helps individuals upskill and policymakers design relevant curricula. Businesses benefit by assessing workforce risk and investing in training. The findings support future-proofing jobs against AI disruption.</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87"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a:bodyPr>
          <a:p>
            <a:pPr indent="0">
              <a:lnSpc>
                <a:spcPct val="100000"/>
              </a:lnSpc>
              <a:buNone/>
              <a:tabLst>
                <a:tab algn="l" pos="0"/>
              </a:tabLst>
            </a:pPr>
            <a:r>
              <a:rPr b="0" lang="fr-FR" sz="4600" strike="noStrike" u="none">
                <a:solidFill>
                  <a:schemeClr val="dk1"/>
                </a:solidFill>
                <a:effectLst/>
                <a:uFillTx/>
                <a:latin typeface="Goldman"/>
                <a:ea typeface="Goldman"/>
              </a:rPr>
              <a:t>Data Preparation</a:t>
            </a:r>
            <a:endParaRPr b="0" lang="fr-FR" sz="4600" strike="noStrike" u="none">
              <a:solidFill>
                <a:schemeClr val="dk1"/>
              </a:solidFill>
              <a:effectLst/>
              <a:uFillTx/>
              <a:latin typeface="Arial"/>
            </a:endParaRPr>
          </a:p>
        </p:txBody>
      </p:sp>
      <p:sp>
        <p:nvSpPr>
          <p:cNvPr id="88"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02</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Data Cleaning and Preprocessing Steps</a:t>
            </a:r>
            <a:endParaRPr b="0" lang="fr-FR" sz="4000" strike="noStrike" u="none">
              <a:solidFill>
                <a:schemeClr val="dk1"/>
              </a:solidFill>
              <a:effectLst/>
              <a:uFillTx/>
              <a:latin typeface="Arial"/>
            </a:endParaRPr>
          </a:p>
        </p:txBody>
      </p:sp>
      <p:sp>
        <p:nvSpPr>
          <p:cNvPr id="9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Missing values were imputed with medians or modes. Outliers in salary were removed using the interquartile range method. Data types were standardized to ensure consistency and model readiness.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Feature Engineering Techniques</a:t>
            </a:r>
            <a:endParaRPr b="0" lang="fr-FR" sz="4000" strike="noStrike" u="none">
              <a:solidFill>
                <a:schemeClr val="dk1"/>
              </a:solidFill>
              <a:effectLst/>
              <a:uFillTx/>
              <a:latin typeface="Arial"/>
            </a:endParaRPr>
          </a:p>
        </p:txBody>
      </p:sp>
      <p:sp>
        <p:nvSpPr>
          <p:cNvPr id="9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New features were created such as continent from location, job growth between 2024 and 2030, and interaction terms combining experience with automation risk and job growth with remote work ratio. Job title text was vectorized using TF-IDF.</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2025-08-11T03:58:04Z</dcterms:created>
  <dc:creator>Unknown Creator</dc:creator>
  <dc:description/>
  <dc:language>en-US</dc:language>
  <cp:lastModifiedBy>Unknown Creator</cp:lastModifiedBy>
  <dcterms:modified xsi:type="dcterms:W3CDTF">2025-08-11T03:58:04Z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20</vt:r8>
  </property>
</Properties>
</file>